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46631e77c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46631e77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4573a7270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4573a7270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73720feab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73720feab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4573a7270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4573a7270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73720feab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73720fea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hyperlink" Target="https://www.unige.ch/~gander/Preprints/LandmarksPaper.pdf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unige.ch/~gander/Preprints/LandmarksPaper.pdf" TargetMode="External"/><Relationship Id="rId4" Type="http://schemas.openxmlformats.org/officeDocument/2006/relationships/hyperlink" Target="https://www-users.cse.umn.edu/~saad/PDF/ys-2019-01.pdf" TargetMode="External"/><Relationship Id="rId11" Type="http://schemas.openxmlformats.org/officeDocument/2006/relationships/hyperlink" Target="https://en.wikipedia.org/wiki/Carl_Friedrich_Gauss#/media/File:Carl_Friedrich_Gauss_1840_by_Jensen.jpg" TargetMode="External"/><Relationship Id="rId10" Type="http://schemas.openxmlformats.org/officeDocument/2006/relationships/hyperlink" Target="https://en.wikipedia.org/wiki/Isaac_Newton#/media/File:Portrait_of_Sir_Isaac_Newton,_1689_(brightened).jpg" TargetMode="External"/><Relationship Id="rId9" Type="http://schemas.openxmlformats.org/officeDocument/2006/relationships/hyperlink" Target="https://www.britannica.com/biography/Isaac-Newton" TargetMode="External"/><Relationship Id="rId5" Type="http://schemas.openxmlformats.org/officeDocument/2006/relationships/hyperlink" Target="https://ems.press/content/book-chapter-files/27348" TargetMode="External"/><Relationship Id="rId6" Type="http://schemas.openxmlformats.org/officeDocument/2006/relationships/hyperlink" Target="https://www.britannica.com/biography/Carl-Friedrich-Gauss" TargetMode="External"/><Relationship Id="rId7" Type="http://schemas.openxmlformats.org/officeDocument/2006/relationships/hyperlink" Target="https://indico.math.cnrs.fr/event/9231/" TargetMode="External"/><Relationship Id="rId8" Type="http://schemas.openxmlformats.org/officeDocument/2006/relationships/hyperlink" Target="https://en.wikipedia.org/wiki/YBC_7289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22963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History of Iterative Methods</a:t>
            </a:r>
            <a:endParaRPr sz="52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460950" y="4288955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Ben van Schaijik</a:t>
            </a:r>
            <a:endParaRPr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2" title="rocketship-7288480_1280.png"/>
          <p:cNvPicPr preferRelativeResize="0"/>
          <p:nvPr/>
        </p:nvPicPr>
        <p:blipFill rotWithShape="1">
          <a:blip r:embed="rId3">
            <a:alphaModFix/>
          </a:blip>
          <a:srcRect b="20656" l="26191" r="22821" t="20661"/>
          <a:stretch/>
        </p:blipFill>
        <p:spPr>
          <a:xfrm>
            <a:off x="2948650" y="703375"/>
            <a:ext cx="3246701" cy="3736774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/>
        </p:nvSpPr>
        <p:spPr>
          <a:xfrm rot="-1021152">
            <a:off x="1163864" y="448251"/>
            <a:ext cx="2269279" cy="112880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Static Richardson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5" name="Google Shape;135;p22"/>
          <p:cNvSpPr txBox="1"/>
          <p:nvPr/>
        </p:nvSpPr>
        <p:spPr>
          <a:xfrm rot="383582">
            <a:off x="1357603" y="2129650"/>
            <a:ext cx="1616553" cy="88422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Jacobi 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6" name="Google Shape;136;p22"/>
          <p:cNvSpPr txBox="1"/>
          <p:nvPr/>
        </p:nvSpPr>
        <p:spPr>
          <a:xfrm rot="1277383">
            <a:off x="6424664" y="1821135"/>
            <a:ext cx="2769608" cy="112881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Dynamic </a:t>
            </a:r>
            <a:r>
              <a:rPr b="1"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Richardson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7" name="Google Shape;137;p22"/>
          <p:cNvSpPr txBox="1"/>
          <p:nvPr/>
        </p:nvSpPr>
        <p:spPr>
          <a:xfrm rot="-1779638">
            <a:off x="5505327" y="352760"/>
            <a:ext cx="2303067" cy="112889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Conjugate Gradient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22"/>
          <p:cNvSpPr txBox="1"/>
          <p:nvPr/>
        </p:nvSpPr>
        <p:spPr>
          <a:xfrm rot="-1332539">
            <a:off x="298055" y="3639413"/>
            <a:ext cx="3069956" cy="11290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Preconditioned </a:t>
            </a:r>
            <a:r>
              <a:rPr b="1" lang="en" sz="2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Conjugate Gradient</a:t>
            </a:r>
            <a:endParaRPr b="1" sz="2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22"/>
          <p:cNvSpPr/>
          <p:nvPr/>
        </p:nvSpPr>
        <p:spPr>
          <a:xfrm>
            <a:off x="5760275" y="2990675"/>
            <a:ext cx="2629908" cy="1949076"/>
          </a:xfrm>
          <a:prstGeom prst="irregularSeal2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 rot="-1718552">
            <a:off x="5769286" y="3531460"/>
            <a:ext cx="2524078" cy="10481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Multigrid method</a:t>
            </a:r>
            <a:endParaRPr b="1" sz="24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3" title="Screenshot 2025-05-10 at 2.31.49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650" y="311700"/>
            <a:ext cx="7504676" cy="378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3"/>
          <p:cNvSpPr txBox="1"/>
          <p:nvPr/>
        </p:nvSpPr>
        <p:spPr>
          <a:xfrm>
            <a:off x="977500" y="4317275"/>
            <a:ext cx="72963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Source : </a:t>
            </a: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LANDMARKS IN THE HISTORY OF ITERATIVE METHODS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 you!</a:t>
            </a:r>
            <a:endParaRPr sz="4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25825" y="7038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57" name="Google Shape;157;p25"/>
          <p:cNvSpPr txBox="1"/>
          <p:nvPr/>
        </p:nvSpPr>
        <p:spPr>
          <a:xfrm>
            <a:off x="2513575" y="1326600"/>
            <a:ext cx="665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593475" y="1788300"/>
            <a:ext cx="3688800" cy="29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Facts: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Source #1</a:t>
            </a:r>
            <a:r>
              <a:rPr lang="en" sz="1100"/>
              <a:t> - Main Source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Source #2</a:t>
            </a:r>
            <a:r>
              <a:rPr lang="en" sz="1100"/>
              <a:t> - Gauss’s method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Source #3 </a:t>
            </a:r>
            <a:r>
              <a:rPr lang="en" sz="1100"/>
              <a:t>- Newton’s method credit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Source #4 </a:t>
            </a:r>
            <a:r>
              <a:rPr lang="en" sz="1100"/>
              <a:t>- Gauss biographical information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7"/>
              </a:rPr>
              <a:t>Source #5</a:t>
            </a:r>
            <a:r>
              <a:rPr lang="en" sz="1100"/>
              <a:t> - Letter to Gerling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8"/>
              </a:rPr>
              <a:t>Source #6 </a:t>
            </a:r>
            <a:r>
              <a:rPr lang="en" sz="1100"/>
              <a:t>- YBC 7289 dates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9"/>
              </a:rPr>
              <a:t>Source #7</a:t>
            </a:r>
            <a:r>
              <a:rPr lang="en" sz="1100"/>
              <a:t> - Newton</a:t>
            </a:r>
            <a:r>
              <a:rPr lang="en" sz="1100"/>
              <a:t> biographical information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4859125" y="1788300"/>
            <a:ext cx="3688800" cy="29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Images:</a:t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100" u="sng">
                <a:solidFill>
                  <a:schemeClr val="hlink"/>
                </a:solidFill>
                <a:hlinkClick r:id="rId10"/>
              </a:rPr>
              <a:t>Newton Picture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11"/>
              </a:rPr>
              <a:t>Gauss Picture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/>
        </p:nvSpPr>
        <p:spPr>
          <a:xfrm>
            <a:off x="570200" y="1687350"/>
            <a:ext cx="78549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“One of the ways to help make computer science respectable is to show that it is deeply rooted in history…”     </a:t>
            </a:r>
            <a:endParaRPr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 Donald E. Knuth</a:t>
            </a:r>
            <a:endParaRPr sz="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25825" y="7038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flow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325825" y="2280825"/>
            <a:ext cx="2490300" cy="18969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0" name="Google Shape;80;p15"/>
          <p:cNvSpPr/>
          <p:nvPr/>
        </p:nvSpPr>
        <p:spPr>
          <a:xfrm>
            <a:off x="6349775" y="2280825"/>
            <a:ext cx="2490300" cy="1896900"/>
          </a:xfrm>
          <a:prstGeom prst="homePlate">
            <a:avLst>
              <a:gd fmla="val 50000" name="adj"/>
            </a:avLst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3337800" y="2280825"/>
            <a:ext cx="2490300" cy="1896900"/>
          </a:xfrm>
          <a:prstGeom prst="homePlate">
            <a:avLst>
              <a:gd fmla="val 50000" name="adj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2513575" y="1326600"/>
            <a:ext cx="665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5"/>
          <p:cNvSpPr txBox="1"/>
          <p:nvPr>
            <p:ph type="title"/>
          </p:nvPr>
        </p:nvSpPr>
        <p:spPr>
          <a:xfrm>
            <a:off x="325825" y="2280700"/>
            <a:ext cx="1594200" cy="18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Ancient Discoveries</a:t>
            </a:r>
            <a:endParaRPr sz="1800"/>
          </a:p>
        </p:txBody>
      </p:sp>
      <p:sp>
        <p:nvSpPr>
          <p:cNvPr id="84" name="Google Shape;84;p15"/>
          <p:cNvSpPr txBox="1"/>
          <p:nvPr>
            <p:ph type="title"/>
          </p:nvPr>
        </p:nvSpPr>
        <p:spPr>
          <a:xfrm>
            <a:off x="3337800" y="2280825"/>
            <a:ext cx="1594200" cy="18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Gauss and Newton</a:t>
            </a:r>
            <a:endParaRPr sz="1800"/>
          </a:p>
        </p:txBody>
      </p:sp>
      <p:sp>
        <p:nvSpPr>
          <p:cNvPr id="85" name="Google Shape;85;p15"/>
          <p:cNvSpPr txBox="1"/>
          <p:nvPr>
            <p:ph type="title"/>
          </p:nvPr>
        </p:nvSpPr>
        <p:spPr>
          <a:xfrm>
            <a:off x="6349775" y="2280825"/>
            <a:ext cx="1594200" cy="189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To infinity and beyond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Iterative methods in the Ancient World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471900" y="1919075"/>
            <a:ext cx="4100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Babylonian Tablet - YBC 7289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Finding the square root of 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Markings indicate numbers corresponding to iterative additions to one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Utilized</a:t>
            </a:r>
            <a:r>
              <a:rPr lang="en"/>
              <a:t> a base 60 numerical system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Circa 1800-1600 BC</a:t>
            </a:r>
            <a:endParaRPr/>
          </a:p>
        </p:txBody>
      </p:sp>
      <p:pic>
        <p:nvPicPr>
          <p:cNvPr id="92" name="Google Shape;92;p16" title="Screenshot 2025-05-09 at 4.15.54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2469" y="2023275"/>
            <a:ext cx="2798831" cy="25018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/>
          <p:nvPr/>
        </p:nvSpPr>
        <p:spPr>
          <a:xfrm rot="-851349">
            <a:off x="3716690" y="2669873"/>
            <a:ext cx="2124983" cy="1208615"/>
          </a:xfrm>
          <a:prstGeom prst="irregularSeal2">
            <a:avLst/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Google Shape;94;p16"/>
          <p:cNvSpPr txBox="1"/>
          <p:nvPr/>
        </p:nvSpPr>
        <p:spPr>
          <a:xfrm rot="-1642944">
            <a:off x="4285400" y="3004681"/>
            <a:ext cx="987548" cy="538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HW 2 ?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Isaac Newton</a:t>
            </a:r>
            <a:endParaRPr/>
          </a:p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1643 – 1727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Hugely </a:t>
            </a:r>
            <a:r>
              <a:rPr lang="en"/>
              <a:t>influential figure for mathematics, physics, mechanics, and more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Father dies before birth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Mother leaves him soon after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Diagnose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“On the Methods of Series and Fluxions”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University closed because of the Plague – Newton spends two years on his own furthering calculus, optics, and gravitation</a:t>
            </a:r>
            <a:br>
              <a:rPr lang="en"/>
            </a:br>
            <a:endParaRPr/>
          </a:p>
        </p:txBody>
      </p:sp>
      <p:pic>
        <p:nvPicPr>
          <p:cNvPr id="101" name="Google Shape;101;p17" title="Screenshot 2025-05-10 at 12.55.51 PM.png"/>
          <p:cNvPicPr preferRelativeResize="0"/>
          <p:nvPr/>
        </p:nvPicPr>
        <p:blipFill rotWithShape="1">
          <a:blip r:embed="rId3">
            <a:alphaModFix/>
          </a:blip>
          <a:srcRect b="11276" l="0" r="0" t="0"/>
          <a:stretch/>
        </p:blipFill>
        <p:spPr>
          <a:xfrm>
            <a:off x="3826500" y="425313"/>
            <a:ext cx="4867675" cy="4292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Isaac Newton - the man</a:t>
            </a:r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593500" y="2245875"/>
            <a:ext cx="7587300" cy="10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</a:rPr>
              <a:t>“Isaac Newton was not a pleasant man. His relations with other academics were notorious, with most of his later life spent embroiled in heated disputes.”</a:t>
            </a:r>
            <a:endParaRPr sz="1900">
              <a:solidFill>
                <a:schemeClr val="lt2"/>
              </a:solidFill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1117125" y="3677250"/>
            <a:ext cx="21297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2"/>
                </a:solidFill>
              </a:rPr>
              <a:t>— S. Hawking</a:t>
            </a:r>
            <a:endParaRPr sz="1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471900" y="2036450"/>
            <a:ext cx="52884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Find a root using the </a:t>
            </a:r>
            <a:r>
              <a:rPr lang="en" sz="1500"/>
              <a:t>derivative</a:t>
            </a:r>
            <a:r>
              <a:rPr lang="en" sz="1500"/>
              <a:t> of the function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But…</a:t>
            </a:r>
            <a:endParaRPr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Not clear who can take credit for what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Francois Vieta, Isaac Newton, Joseph Raphson, and Thomas Simpson developed related but separate strategies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Misconception that quadratic convergence means Newton’s method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14" name="Google Shape;114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Isaac Newton - Newton’s Method?</a:t>
            </a:r>
            <a:endParaRPr/>
          </a:p>
        </p:txBody>
      </p:sp>
      <p:sp>
        <p:nvSpPr>
          <p:cNvPr id="115" name="Google Shape;115;p19"/>
          <p:cNvSpPr/>
          <p:nvPr/>
        </p:nvSpPr>
        <p:spPr>
          <a:xfrm>
            <a:off x="5981350" y="2036450"/>
            <a:ext cx="3107100" cy="24882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9" title="Screenshot 2025-05-09 at 5.37.38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6075" y="2138313"/>
            <a:ext cx="2884774" cy="229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Carl Friedrich Gauss</a:t>
            </a:r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1777 – 1855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German </a:t>
            </a:r>
            <a:r>
              <a:rPr lang="en"/>
              <a:t>Mathematician</a:t>
            </a:r>
            <a:r>
              <a:rPr lang="en"/>
              <a:t> famous for his work in astronomy, number theory, geometry, and more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</a:t>
            </a:r>
            <a:r>
              <a:rPr lang="en"/>
              <a:t>elped  invent the first electronic telegraph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Corresponded with many, but often kept his </a:t>
            </a:r>
            <a:r>
              <a:rPr lang="en"/>
              <a:t>discoveries private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We know the…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Direct method Gaussian elimination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Iterative method, Gauss-Seidel method</a:t>
            </a:r>
            <a:br>
              <a:rPr lang="en"/>
            </a:br>
            <a:endParaRPr/>
          </a:p>
        </p:txBody>
      </p:sp>
      <p:pic>
        <p:nvPicPr>
          <p:cNvPr id="123" name="Google Shape;123;p20" title="Screenshot 2025-05-10 at 1.10.33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8700" y="357800"/>
            <a:ext cx="4961076" cy="43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1"/>
          <p:cNvSpPr txBox="1"/>
          <p:nvPr/>
        </p:nvSpPr>
        <p:spPr>
          <a:xfrm>
            <a:off x="570200" y="1477900"/>
            <a:ext cx="7854900" cy="25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“I recommend this method to you for imitation. You</a:t>
            </a:r>
            <a:endParaRPr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will hardly ever again eliminate directly, at least not when you have more than 2</a:t>
            </a:r>
            <a:endParaRPr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unknowns”</a:t>
            </a:r>
            <a:endParaRPr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— Gauss (correspondence with Gerling)</a:t>
            </a:r>
            <a:endParaRPr sz="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